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9" r:id="rId2"/>
    <p:sldId id="256" r:id="rId3"/>
    <p:sldId id="257" r:id="rId4"/>
    <p:sldId id="260" r:id="rId5"/>
    <p:sldId id="261" r:id="rId6"/>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p:scale>
          <a:sx n="66" d="100"/>
          <a:sy n="66" d="100"/>
        </p:scale>
        <p:origin x="1920" y="-141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3E220D7-5F14-475C-8587-CBE3BA08D1CD}" type="datetimeFigureOut">
              <a:rPr lang="en-US" smtClean="0"/>
              <a:t>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F65C72-D316-49A2-9E63-B3E2F765999F}" type="slidenum">
              <a:rPr lang="en-US" smtClean="0"/>
              <a:t>‹#›</a:t>
            </a:fld>
            <a:endParaRPr lang="en-US"/>
          </a:p>
        </p:txBody>
      </p:sp>
    </p:spTree>
    <p:extLst>
      <p:ext uri="{BB962C8B-B14F-4D97-AF65-F5344CB8AC3E}">
        <p14:creationId xmlns:p14="http://schemas.microsoft.com/office/powerpoint/2010/main" val="31994435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E220D7-5F14-475C-8587-CBE3BA08D1CD}" type="datetimeFigureOut">
              <a:rPr lang="en-US" smtClean="0"/>
              <a:t>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F65C72-D316-49A2-9E63-B3E2F765999F}" type="slidenum">
              <a:rPr lang="en-US" smtClean="0"/>
              <a:t>‹#›</a:t>
            </a:fld>
            <a:endParaRPr lang="en-US"/>
          </a:p>
        </p:txBody>
      </p:sp>
    </p:spTree>
    <p:extLst>
      <p:ext uri="{BB962C8B-B14F-4D97-AF65-F5344CB8AC3E}">
        <p14:creationId xmlns:p14="http://schemas.microsoft.com/office/powerpoint/2010/main" val="9440073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E220D7-5F14-475C-8587-CBE3BA08D1CD}" type="datetimeFigureOut">
              <a:rPr lang="en-US" smtClean="0"/>
              <a:t>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F65C72-D316-49A2-9E63-B3E2F765999F}" type="slidenum">
              <a:rPr lang="en-US" smtClean="0"/>
              <a:t>‹#›</a:t>
            </a:fld>
            <a:endParaRPr lang="en-US"/>
          </a:p>
        </p:txBody>
      </p:sp>
    </p:spTree>
    <p:extLst>
      <p:ext uri="{BB962C8B-B14F-4D97-AF65-F5344CB8AC3E}">
        <p14:creationId xmlns:p14="http://schemas.microsoft.com/office/powerpoint/2010/main" val="108198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E220D7-5F14-475C-8587-CBE3BA08D1CD}" type="datetimeFigureOut">
              <a:rPr lang="en-US" smtClean="0"/>
              <a:t>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F65C72-D316-49A2-9E63-B3E2F765999F}" type="slidenum">
              <a:rPr lang="en-US" smtClean="0"/>
              <a:t>‹#›</a:t>
            </a:fld>
            <a:endParaRPr lang="en-US"/>
          </a:p>
        </p:txBody>
      </p:sp>
    </p:spTree>
    <p:extLst>
      <p:ext uri="{BB962C8B-B14F-4D97-AF65-F5344CB8AC3E}">
        <p14:creationId xmlns:p14="http://schemas.microsoft.com/office/powerpoint/2010/main" val="2928613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3E220D7-5F14-475C-8587-CBE3BA08D1CD}" type="datetimeFigureOut">
              <a:rPr lang="en-US" smtClean="0"/>
              <a:t>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F65C72-D316-49A2-9E63-B3E2F765999F}" type="slidenum">
              <a:rPr lang="en-US" smtClean="0"/>
              <a:t>‹#›</a:t>
            </a:fld>
            <a:endParaRPr lang="en-US"/>
          </a:p>
        </p:txBody>
      </p:sp>
    </p:spTree>
    <p:extLst>
      <p:ext uri="{BB962C8B-B14F-4D97-AF65-F5344CB8AC3E}">
        <p14:creationId xmlns:p14="http://schemas.microsoft.com/office/powerpoint/2010/main" val="39471709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3E220D7-5F14-475C-8587-CBE3BA08D1CD}" type="datetimeFigureOut">
              <a:rPr lang="en-US" smtClean="0"/>
              <a:t>10/2/2025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F65C72-D316-49A2-9E63-B3E2F765999F}" type="slidenum">
              <a:rPr lang="en-US" smtClean="0"/>
              <a:t>‹#›</a:t>
            </a:fld>
            <a:endParaRPr lang="en-US"/>
          </a:p>
        </p:txBody>
      </p:sp>
    </p:spTree>
    <p:extLst>
      <p:ext uri="{BB962C8B-B14F-4D97-AF65-F5344CB8AC3E}">
        <p14:creationId xmlns:p14="http://schemas.microsoft.com/office/powerpoint/2010/main" val="2332799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3E220D7-5F14-475C-8587-CBE3BA08D1CD}" type="datetimeFigureOut">
              <a:rPr lang="en-US" smtClean="0"/>
              <a:t>10/2/2025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F65C72-D316-49A2-9E63-B3E2F765999F}" type="slidenum">
              <a:rPr lang="en-US" smtClean="0"/>
              <a:t>‹#›</a:t>
            </a:fld>
            <a:endParaRPr lang="en-US"/>
          </a:p>
        </p:txBody>
      </p:sp>
    </p:spTree>
    <p:extLst>
      <p:ext uri="{BB962C8B-B14F-4D97-AF65-F5344CB8AC3E}">
        <p14:creationId xmlns:p14="http://schemas.microsoft.com/office/powerpoint/2010/main" val="25854697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3E220D7-5F14-475C-8587-CBE3BA08D1CD}" type="datetimeFigureOut">
              <a:rPr lang="en-US" smtClean="0"/>
              <a:t>10/2/2025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F65C72-D316-49A2-9E63-B3E2F765999F}" type="slidenum">
              <a:rPr lang="en-US" smtClean="0"/>
              <a:t>‹#›</a:t>
            </a:fld>
            <a:endParaRPr lang="en-US"/>
          </a:p>
        </p:txBody>
      </p:sp>
    </p:spTree>
    <p:extLst>
      <p:ext uri="{BB962C8B-B14F-4D97-AF65-F5344CB8AC3E}">
        <p14:creationId xmlns:p14="http://schemas.microsoft.com/office/powerpoint/2010/main" val="11191268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E220D7-5F14-475C-8587-CBE3BA08D1CD}" type="datetimeFigureOut">
              <a:rPr lang="en-US" smtClean="0"/>
              <a:t>10/2/2025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F65C72-D316-49A2-9E63-B3E2F765999F}" type="slidenum">
              <a:rPr lang="en-US" smtClean="0"/>
              <a:t>‹#›</a:t>
            </a:fld>
            <a:endParaRPr lang="en-US"/>
          </a:p>
        </p:txBody>
      </p:sp>
    </p:spTree>
    <p:extLst>
      <p:ext uri="{BB962C8B-B14F-4D97-AF65-F5344CB8AC3E}">
        <p14:creationId xmlns:p14="http://schemas.microsoft.com/office/powerpoint/2010/main" val="29611564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3E220D7-5F14-475C-8587-CBE3BA08D1CD}" type="datetimeFigureOut">
              <a:rPr lang="en-US" smtClean="0"/>
              <a:t>10/2/2025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F65C72-D316-49A2-9E63-B3E2F765999F}" type="slidenum">
              <a:rPr lang="en-US" smtClean="0"/>
              <a:t>‹#›</a:t>
            </a:fld>
            <a:endParaRPr lang="en-US"/>
          </a:p>
        </p:txBody>
      </p:sp>
    </p:spTree>
    <p:extLst>
      <p:ext uri="{BB962C8B-B14F-4D97-AF65-F5344CB8AC3E}">
        <p14:creationId xmlns:p14="http://schemas.microsoft.com/office/powerpoint/2010/main" val="1510642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3E220D7-5F14-475C-8587-CBE3BA08D1CD}" type="datetimeFigureOut">
              <a:rPr lang="en-US" smtClean="0"/>
              <a:t>10/2/2025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F65C72-D316-49A2-9E63-B3E2F765999F}" type="slidenum">
              <a:rPr lang="en-US" smtClean="0"/>
              <a:t>‹#›</a:t>
            </a:fld>
            <a:endParaRPr lang="en-US"/>
          </a:p>
        </p:txBody>
      </p:sp>
    </p:spTree>
    <p:extLst>
      <p:ext uri="{BB962C8B-B14F-4D97-AF65-F5344CB8AC3E}">
        <p14:creationId xmlns:p14="http://schemas.microsoft.com/office/powerpoint/2010/main" val="25968159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C3E220D7-5F14-475C-8587-CBE3BA08D1CD}" type="datetimeFigureOut">
              <a:rPr lang="en-US" smtClean="0"/>
              <a:t>10/2/2025</a:t>
            </a:fld>
            <a:endParaRPr 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FFF65C72-D316-49A2-9E63-B3E2F765999F}" type="slidenum">
              <a:rPr lang="en-US" smtClean="0"/>
              <a:t>‹#›</a:t>
            </a:fld>
            <a:endParaRPr lang="en-US"/>
          </a:p>
        </p:txBody>
      </p:sp>
    </p:spTree>
    <p:extLst>
      <p:ext uri="{BB962C8B-B14F-4D97-AF65-F5344CB8AC3E}">
        <p14:creationId xmlns:p14="http://schemas.microsoft.com/office/powerpoint/2010/main" val="27187943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xml"/><Relationship Id="rId5" Type="http://schemas.openxmlformats.org/officeDocument/2006/relationships/image" Target="../media/image5.png"/><Relationship Id="rId4" Type="http://schemas.microsoft.com/office/2007/relationships/hdphoto" Target="../media/hdphoto2.wdp"/></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1E8480-801D-CC7C-D665-83E3019FE12B}"/>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08F1E5F0-6DAA-416F-79B3-531735947F4D}"/>
              </a:ext>
            </a:extLst>
          </p:cNvPr>
          <p:cNvSpPr txBox="1"/>
          <p:nvPr/>
        </p:nvSpPr>
        <p:spPr>
          <a:xfrm>
            <a:off x="684741" y="667204"/>
            <a:ext cx="6464300"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The story behind our logo…</a:t>
            </a:r>
          </a:p>
        </p:txBody>
      </p:sp>
      <p:sp>
        <p:nvSpPr>
          <p:cNvPr id="12" name="TextBox 11">
            <a:extLst>
              <a:ext uri="{FF2B5EF4-FFF2-40B4-BE49-F238E27FC236}">
                <a16:creationId xmlns:a16="http://schemas.microsoft.com/office/drawing/2014/main" id="{E560AD40-FE6E-3926-F723-A7710CB827AF}"/>
              </a:ext>
            </a:extLst>
          </p:cNvPr>
          <p:cNvSpPr txBox="1"/>
          <p:nvPr/>
        </p:nvSpPr>
        <p:spPr>
          <a:xfrm>
            <a:off x="386089" y="5967841"/>
            <a:ext cx="520700" cy="369332"/>
          </a:xfrm>
          <a:prstGeom prst="rect">
            <a:avLst/>
          </a:prstGeom>
          <a:noFill/>
        </p:spPr>
        <p:txBody>
          <a:bodyPr wrap="square" rtlCol="0">
            <a:spAutoFit/>
          </a:bodyPr>
          <a:lstStyle/>
          <a:p>
            <a:pPr algn="ctr"/>
            <a:r>
              <a:rPr lang="en-US" b="1" dirty="0"/>
              <a:t>1</a:t>
            </a:r>
          </a:p>
        </p:txBody>
      </p:sp>
      <p:sp>
        <p:nvSpPr>
          <p:cNvPr id="3" name="TextBox 2">
            <a:extLst>
              <a:ext uri="{FF2B5EF4-FFF2-40B4-BE49-F238E27FC236}">
                <a16:creationId xmlns:a16="http://schemas.microsoft.com/office/drawing/2014/main" id="{7C1416A9-77FC-2D59-5615-95C96E79579E}"/>
              </a:ext>
            </a:extLst>
          </p:cNvPr>
          <p:cNvSpPr txBox="1"/>
          <p:nvPr/>
        </p:nvSpPr>
        <p:spPr>
          <a:xfrm>
            <a:off x="2331270" y="5877719"/>
            <a:ext cx="4052359" cy="738664"/>
          </a:xfrm>
          <a:prstGeom prst="rect">
            <a:avLst/>
          </a:prstGeom>
          <a:noFill/>
        </p:spPr>
        <p:txBody>
          <a:bodyPr wrap="square" rtlCol="0">
            <a:spAutoFit/>
          </a:bodyPr>
          <a:lstStyle/>
          <a:p>
            <a:r>
              <a:rPr lang="en-US" sz="1400" dirty="0"/>
              <a:t>This was how the current logo looks like when we first conceptualize it.  We designed it around the two-roman character of “a” and “e”.</a:t>
            </a:r>
          </a:p>
        </p:txBody>
      </p:sp>
      <p:pic>
        <p:nvPicPr>
          <p:cNvPr id="4" name="Picture 3">
            <a:extLst>
              <a:ext uri="{FF2B5EF4-FFF2-40B4-BE49-F238E27FC236}">
                <a16:creationId xmlns:a16="http://schemas.microsoft.com/office/drawing/2014/main" id="{7396C4E6-A387-9AB4-D182-8C9806409CB3}"/>
              </a:ext>
            </a:extLst>
          </p:cNvPr>
          <p:cNvPicPr>
            <a:picLocks noChangeAspect="1"/>
          </p:cNvPicPr>
          <p:nvPr/>
        </p:nvPicPr>
        <p:blipFill>
          <a:blip r:embed="rId2">
            <a:extLst>
              <a:ext uri="{BEBA8EAE-BF5A-486C-A8C5-ECC9F3942E4B}">
                <a14:imgProps xmlns:a14="http://schemas.microsoft.com/office/drawing/2010/main">
                  <a14:imgLayer r:embed="rId3">
                    <a14:imgEffect>
                      <a14:backgroundRemoval t="44419" b="78295" l="18998" r="69399"/>
                    </a14:imgEffect>
                  </a14:imgLayer>
                </a14:imgProps>
              </a:ext>
            </a:extLst>
          </a:blip>
          <a:srcRect l="12698" t="40185" r="24301" b="17471"/>
          <a:stretch>
            <a:fillRect/>
          </a:stretch>
        </p:blipFill>
        <p:spPr>
          <a:xfrm>
            <a:off x="384090" y="6471431"/>
            <a:ext cx="1926251" cy="1726146"/>
          </a:xfrm>
          <a:prstGeom prst="rect">
            <a:avLst/>
          </a:prstGeom>
        </p:spPr>
      </p:pic>
      <p:pic>
        <p:nvPicPr>
          <p:cNvPr id="10" name="Picture 9" descr="A logo with green leaves&#10;&#10;AI-generated content may be incorrect.">
            <a:extLst>
              <a:ext uri="{FF2B5EF4-FFF2-40B4-BE49-F238E27FC236}">
                <a16:creationId xmlns:a16="http://schemas.microsoft.com/office/drawing/2014/main" id="{14D0ADB2-C0AC-884F-382D-A09B8E1D670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02342" y="1622173"/>
            <a:ext cx="4052359" cy="4052359"/>
          </a:xfrm>
          <a:prstGeom prst="rect">
            <a:avLst/>
          </a:prstGeom>
        </p:spPr>
      </p:pic>
      <p:sp>
        <p:nvSpPr>
          <p:cNvPr id="11" name="TextBox 10">
            <a:extLst>
              <a:ext uri="{FF2B5EF4-FFF2-40B4-BE49-F238E27FC236}">
                <a16:creationId xmlns:a16="http://schemas.microsoft.com/office/drawing/2014/main" id="{42DB68E7-4B93-1F05-3908-6FA765DA3ACE}"/>
              </a:ext>
            </a:extLst>
          </p:cNvPr>
          <p:cNvSpPr txBox="1"/>
          <p:nvPr/>
        </p:nvSpPr>
        <p:spPr>
          <a:xfrm>
            <a:off x="1993900" y="2695852"/>
            <a:ext cx="520700" cy="369332"/>
          </a:xfrm>
          <a:prstGeom prst="rect">
            <a:avLst/>
          </a:prstGeom>
          <a:noFill/>
        </p:spPr>
        <p:txBody>
          <a:bodyPr wrap="square" rtlCol="0">
            <a:spAutoFit/>
          </a:bodyPr>
          <a:lstStyle/>
          <a:p>
            <a:pPr algn="ctr"/>
            <a:r>
              <a:rPr lang="en-US" b="1" dirty="0"/>
              <a:t>3</a:t>
            </a:r>
          </a:p>
        </p:txBody>
      </p:sp>
      <p:sp>
        <p:nvSpPr>
          <p:cNvPr id="14" name="TextBox 13">
            <a:extLst>
              <a:ext uri="{FF2B5EF4-FFF2-40B4-BE49-F238E27FC236}">
                <a16:creationId xmlns:a16="http://schemas.microsoft.com/office/drawing/2014/main" id="{A5901450-1441-1AC4-4A7D-69C34D3BBC52}"/>
              </a:ext>
            </a:extLst>
          </p:cNvPr>
          <p:cNvSpPr txBox="1"/>
          <p:nvPr/>
        </p:nvSpPr>
        <p:spPr>
          <a:xfrm>
            <a:off x="3111500" y="1622172"/>
            <a:ext cx="520700" cy="369332"/>
          </a:xfrm>
          <a:prstGeom prst="rect">
            <a:avLst/>
          </a:prstGeom>
          <a:noFill/>
        </p:spPr>
        <p:txBody>
          <a:bodyPr wrap="square" rtlCol="0">
            <a:spAutoFit/>
          </a:bodyPr>
          <a:lstStyle/>
          <a:p>
            <a:pPr algn="ctr"/>
            <a:r>
              <a:rPr lang="en-US" b="1" dirty="0"/>
              <a:t>2</a:t>
            </a:r>
          </a:p>
        </p:txBody>
      </p:sp>
      <p:sp>
        <p:nvSpPr>
          <p:cNvPr id="17" name="TextBox 16">
            <a:extLst>
              <a:ext uri="{FF2B5EF4-FFF2-40B4-BE49-F238E27FC236}">
                <a16:creationId xmlns:a16="http://schemas.microsoft.com/office/drawing/2014/main" id="{FB8EC3A8-873A-A723-46A7-16E0602C85A6}"/>
              </a:ext>
            </a:extLst>
          </p:cNvPr>
          <p:cNvSpPr txBox="1"/>
          <p:nvPr/>
        </p:nvSpPr>
        <p:spPr>
          <a:xfrm>
            <a:off x="2049991" y="1812703"/>
            <a:ext cx="520700" cy="369332"/>
          </a:xfrm>
          <a:prstGeom prst="rect">
            <a:avLst/>
          </a:prstGeom>
          <a:noFill/>
        </p:spPr>
        <p:txBody>
          <a:bodyPr wrap="square" rtlCol="0">
            <a:spAutoFit/>
          </a:bodyPr>
          <a:lstStyle/>
          <a:p>
            <a:pPr algn="ctr"/>
            <a:r>
              <a:rPr lang="en-US" b="1" dirty="0"/>
              <a:t>1</a:t>
            </a:r>
          </a:p>
        </p:txBody>
      </p:sp>
      <p:sp>
        <p:nvSpPr>
          <p:cNvPr id="18" name="TextBox 17">
            <a:extLst>
              <a:ext uri="{FF2B5EF4-FFF2-40B4-BE49-F238E27FC236}">
                <a16:creationId xmlns:a16="http://schemas.microsoft.com/office/drawing/2014/main" id="{B31BD5D9-E352-7BD6-5A06-986DB2DDF5FB}"/>
              </a:ext>
            </a:extLst>
          </p:cNvPr>
          <p:cNvSpPr txBox="1"/>
          <p:nvPr/>
        </p:nvSpPr>
        <p:spPr>
          <a:xfrm>
            <a:off x="1733550" y="3862136"/>
            <a:ext cx="520700" cy="369332"/>
          </a:xfrm>
          <a:prstGeom prst="rect">
            <a:avLst/>
          </a:prstGeom>
          <a:noFill/>
        </p:spPr>
        <p:txBody>
          <a:bodyPr wrap="square" rtlCol="0">
            <a:spAutoFit/>
          </a:bodyPr>
          <a:lstStyle/>
          <a:p>
            <a:pPr algn="ctr"/>
            <a:r>
              <a:rPr lang="en-US" b="1" dirty="0"/>
              <a:t>4</a:t>
            </a:r>
          </a:p>
        </p:txBody>
      </p:sp>
      <p:sp>
        <p:nvSpPr>
          <p:cNvPr id="19" name="TextBox 18">
            <a:extLst>
              <a:ext uri="{FF2B5EF4-FFF2-40B4-BE49-F238E27FC236}">
                <a16:creationId xmlns:a16="http://schemas.microsoft.com/office/drawing/2014/main" id="{61324201-51BB-7F8B-5938-72BE59C1FEC5}"/>
              </a:ext>
            </a:extLst>
          </p:cNvPr>
          <p:cNvSpPr txBox="1"/>
          <p:nvPr/>
        </p:nvSpPr>
        <p:spPr>
          <a:xfrm>
            <a:off x="1802342" y="4399002"/>
            <a:ext cx="520700" cy="369332"/>
          </a:xfrm>
          <a:prstGeom prst="rect">
            <a:avLst/>
          </a:prstGeom>
          <a:noFill/>
        </p:spPr>
        <p:txBody>
          <a:bodyPr wrap="square" rtlCol="0">
            <a:spAutoFit/>
          </a:bodyPr>
          <a:lstStyle/>
          <a:p>
            <a:pPr algn="ctr"/>
            <a:r>
              <a:rPr lang="en-US" b="1" dirty="0"/>
              <a:t>5</a:t>
            </a:r>
          </a:p>
        </p:txBody>
      </p:sp>
      <p:sp>
        <p:nvSpPr>
          <p:cNvPr id="20" name="TextBox 19">
            <a:extLst>
              <a:ext uri="{FF2B5EF4-FFF2-40B4-BE49-F238E27FC236}">
                <a16:creationId xmlns:a16="http://schemas.microsoft.com/office/drawing/2014/main" id="{77040E39-DDDE-4B74-1EB4-373DB9C7EC88}"/>
              </a:ext>
            </a:extLst>
          </p:cNvPr>
          <p:cNvSpPr txBox="1"/>
          <p:nvPr/>
        </p:nvSpPr>
        <p:spPr>
          <a:xfrm>
            <a:off x="2331270" y="6845877"/>
            <a:ext cx="4052359" cy="1600438"/>
          </a:xfrm>
          <a:prstGeom prst="rect">
            <a:avLst/>
          </a:prstGeom>
          <a:noFill/>
        </p:spPr>
        <p:txBody>
          <a:bodyPr wrap="square" rtlCol="0">
            <a:spAutoFit/>
          </a:bodyPr>
          <a:lstStyle/>
          <a:p>
            <a:r>
              <a:rPr lang="en-US" sz="1400" dirty="0"/>
              <a:t>The design team also wanted something simple and elegant, soothing on the eyes of the recipient.</a:t>
            </a:r>
            <a:br>
              <a:rPr lang="en-US" sz="1400" dirty="0"/>
            </a:br>
            <a:br>
              <a:rPr lang="en-US" sz="1400" dirty="0"/>
            </a:br>
            <a:r>
              <a:rPr lang="en-US" sz="1400" dirty="0"/>
              <a:t>Seeking inspiration from our work, we were inspired to use the element of water and the aquatic plant, </a:t>
            </a:r>
            <a:r>
              <a:rPr lang="en-US" sz="1400" dirty="0" err="1"/>
              <a:t>Anubias</a:t>
            </a:r>
            <a:r>
              <a:rPr lang="en-US" sz="1400" dirty="0"/>
              <a:t> </a:t>
            </a:r>
            <a:r>
              <a:rPr lang="en-US" sz="1400" dirty="0" err="1"/>
              <a:t>Barteri</a:t>
            </a:r>
            <a:r>
              <a:rPr lang="en-US" sz="1400" dirty="0"/>
              <a:t> to form the logo of “ae”.</a:t>
            </a:r>
          </a:p>
        </p:txBody>
      </p:sp>
    </p:spTree>
    <p:extLst>
      <p:ext uri="{BB962C8B-B14F-4D97-AF65-F5344CB8AC3E}">
        <p14:creationId xmlns:p14="http://schemas.microsoft.com/office/powerpoint/2010/main" val="902675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8B05785A-D5B8-B585-0AF5-6718F8846FDC}"/>
              </a:ext>
            </a:extLst>
          </p:cNvPr>
          <p:cNvSpPr txBox="1"/>
          <p:nvPr/>
        </p:nvSpPr>
        <p:spPr>
          <a:xfrm>
            <a:off x="684741" y="667204"/>
            <a:ext cx="6464300"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The story behind our logo…</a:t>
            </a:r>
          </a:p>
        </p:txBody>
      </p:sp>
      <p:sp>
        <p:nvSpPr>
          <p:cNvPr id="12" name="TextBox 11">
            <a:extLst>
              <a:ext uri="{FF2B5EF4-FFF2-40B4-BE49-F238E27FC236}">
                <a16:creationId xmlns:a16="http://schemas.microsoft.com/office/drawing/2014/main" id="{D3C86D2A-CFD5-A6AC-07E3-71AACD1D3273}"/>
              </a:ext>
            </a:extLst>
          </p:cNvPr>
          <p:cNvSpPr txBox="1"/>
          <p:nvPr/>
        </p:nvSpPr>
        <p:spPr>
          <a:xfrm>
            <a:off x="348191" y="6458325"/>
            <a:ext cx="520700" cy="369332"/>
          </a:xfrm>
          <a:prstGeom prst="rect">
            <a:avLst/>
          </a:prstGeom>
          <a:noFill/>
        </p:spPr>
        <p:txBody>
          <a:bodyPr wrap="square" rtlCol="0">
            <a:spAutoFit/>
          </a:bodyPr>
          <a:lstStyle/>
          <a:p>
            <a:pPr algn="ctr"/>
            <a:r>
              <a:rPr lang="en-US" b="1" dirty="0"/>
              <a:t>2</a:t>
            </a:r>
          </a:p>
        </p:txBody>
      </p:sp>
      <p:sp>
        <p:nvSpPr>
          <p:cNvPr id="13" name="TextBox 12">
            <a:extLst>
              <a:ext uri="{FF2B5EF4-FFF2-40B4-BE49-F238E27FC236}">
                <a16:creationId xmlns:a16="http://schemas.microsoft.com/office/drawing/2014/main" id="{3575C111-8DBA-CE2C-5CD3-F77EB772FD32}"/>
              </a:ext>
            </a:extLst>
          </p:cNvPr>
          <p:cNvSpPr txBox="1"/>
          <p:nvPr/>
        </p:nvSpPr>
        <p:spPr>
          <a:xfrm>
            <a:off x="2178050" y="5842040"/>
            <a:ext cx="4179359" cy="3108543"/>
          </a:xfrm>
          <a:prstGeom prst="rect">
            <a:avLst/>
          </a:prstGeom>
          <a:noFill/>
        </p:spPr>
        <p:txBody>
          <a:bodyPr wrap="square" rtlCol="0">
            <a:spAutoFit/>
          </a:bodyPr>
          <a:lstStyle/>
          <a:p>
            <a:r>
              <a:rPr lang="en-US" sz="1400" dirty="0"/>
              <a:t>Water – these swirls represents water, the movement of water.  As water swirls, it reflects light.</a:t>
            </a:r>
          </a:p>
          <a:p>
            <a:endParaRPr lang="en-US" sz="1400" dirty="0"/>
          </a:p>
          <a:p>
            <a:r>
              <a:rPr lang="en-US" sz="1400" dirty="0"/>
              <a:t>Regardless of the season of life, water is always present around us.</a:t>
            </a:r>
          </a:p>
          <a:p>
            <a:endParaRPr lang="en-US" sz="1400" dirty="0"/>
          </a:p>
          <a:p>
            <a:r>
              <a:rPr lang="en-US" sz="1400" dirty="0"/>
              <a:t>Water not only nourishes, but it also calms us and soothes the pain in our lives. </a:t>
            </a:r>
            <a:br>
              <a:rPr lang="en-US" sz="1400" dirty="0"/>
            </a:br>
            <a:br>
              <a:rPr lang="en-US" sz="1400" dirty="0"/>
            </a:br>
            <a:r>
              <a:rPr lang="en-US" sz="1400" dirty="0"/>
              <a:t>More importantly, water brings and gives life.</a:t>
            </a:r>
          </a:p>
          <a:p>
            <a:endParaRPr lang="en-US" sz="1400" dirty="0"/>
          </a:p>
          <a:p>
            <a:r>
              <a:rPr lang="en-US" sz="1400" dirty="0"/>
              <a:t>Here in Aquatic EDEN, we hope to journey with our friends, guiding them towards the Water which heals, cleanses and gives life.</a:t>
            </a:r>
          </a:p>
        </p:txBody>
      </p:sp>
      <p:pic>
        <p:nvPicPr>
          <p:cNvPr id="15" name="Picture 14">
            <a:extLst>
              <a:ext uri="{FF2B5EF4-FFF2-40B4-BE49-F238E27FC236}">
                <a16:creationId xmlns:a16="http://schemas.microsoft.com/office/drawing/2014/main" id="{709AC57F-CEC9-C056-185D-7128735FEF3C}"/>
              </a:ext>
            </a:extLst>
          </p:cNvPr>
          <p:cNvPicPr>
            <a:picLocks noChangeAspect="1"/>
          </p:cNvPicPr>
          <p:nvPr/>
        </p:nvPicPr>
        <p:blipFill>
          <a:blip r:embed="rId2"/>
          <a:stretch>
            <a:fillRect/>
          </a:stretch>
        </p:blipFill>
        <p:spPr>
          <a:xfrm>
            <a:off x="608541" y="5933994"/>
            <a:ext cx="1646529" cy="1461206"/>
          </a:xfrm>
          <a:prstGeom prst="rect">
            <a:avLst/>
          </a:prstGeom>
        </p:spPr>
      </p:pic>
      <p:pic>
        <p:nvPicPr>
          <p:cNvPr id="17" name="Picture 16" descr="A logo with green leaves&#10;&#10;AI-generated content may be incorrect.">
            <a:extLst>
              <a:ext uri="{FF2B5EF4-FFF2-40B4-BE49-F238E27FC236}">
                <a16:creationId xmlns:a16="http://schemas.microsoft.com/office/drawing/2014/main" id="{FF0D5FD5-0BF1-D46F-A325-A4DF7091538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02342" y="1622173"/>
            <a:ext cx="4052359" cy="4052359"/>
          </a:xfrm>
          <a:prstGeom prst="rect">
            <a:avLst/>
          </a:prstGeom>
        </p:spPr>
      </p:pic>
      <p:sp>
        <p:nvSpPr>
          <p:cNvPr id="18" name="TextBox 17">
            <a:extLst>
              <a:ext uri="{FF2B5EF4-FFF2-40B4-BE49-F238E27FC236}">
                <a16:creationId xmlns:a16="http://schemas.microsoft.com/office/drawing/2014/main" id="{A4E57346-5BDF-4AFA-1451-FC814D0B940E}"/>
              </a:ext>
            </a:extLst>
          </p:cNvPr>
          <p:cNvSpPr txBox="1"/>
          <p:nvPr/>
        </p:nvSpPr>
        <p:spPr>
          <a:xfrm>
            <a:off x="1993900" y="2695852"/>
            <a:ext cx="520700" cy="369332"/>
          </a:xfrm>
          <a:prstGeom prst="rect">
            <a:avLst/>
          </a:prstGeom>
          <a:noFill/>
        </p:spPr>
        <p:txBody>
          <a:bodyPr wrap="square" rtlCol="0">
            <a:spAutoFit/>
          </a:bodyPr>
          <a:lstStyle/>
          <a:p>
            <a:pPr algn="ctr"/>
            <a:r>
              <a:rPr lang="en-US" b="1" dirty="0"/>
              <a:t>3</a:t>
            </a:r>
          </a:p>
        </p:txBody>
      </p:sp>
      <p:sp>
        <p:nvSpPr>
          <p:cNvPr id="19" name="TextBox 18">
            <a:extLst>
              <a:ext uri="{FF2B5EF4-FFF2-40B4-BE49-F238E27FC236}">
                <a16:creationId xmlns:a16="http://schemas.microsoft.com/office/drawing/2014/main" id="{A54B6B3C-F9F8-27A3-9A81-2686D604A639}"/>
              </a:ext>
            </a:extLst>
          </p:cNvPr>
          <p:cNvSpPr txBox="1"/>
          <p:nvPr/>
        </p:nvSpPr>
        <p:spPr>
          <a:xfrm>
            <a:off x="3111500" y="1622172"/>
            <a:ext cx="520700" cy="369332"/>
          </a:xfrm>
          <a:prstGeom prst="rect">
            <a:avLst/>
          </a:prstGeom>
          <a:noFill/>
        </p:spPr>
        <p:txBody>
          <a:bodyPr wrap="square" rtlCol="0">
            <a:spAutoFit/>
          </a:bodyPr>
          <a:lstStyle/>
          <a:p>
            <a:pPr algn="ctr"/>
            <a:r>
              <a:rPr lang="en-US" b="1" dirty="0"/>
              <a:t>2</a:t>
            </a:r>
          </a:p>
        </p:txBody>
      </p:sp>
      <p:sp>
        <p:nvSpPr>
          <p:cNvPr id="20" name="TextBox 19">
            <a:extLst>
              <a:ext uri="{FF2B5EF4-FFF2-40B4-BE49-F238E27FC236}">
                <a16:creationId xmlns:a16="http://schemas.microsoft.com/office/drawing/2014/main" id="{CE4B0AAD-F88D-7F2B-8235-36EE8C13379D}"/>
              </a:ext>
            </a:extLst>
          </p:cNvPr>
          <p:cNvSpPr txBox="1"/>
          <p:nvPr/>
        </p:nvSpPr>
        <p:spPr>
          <a:xfrm>
            <a:off x="2049991" y="1812703"/>
            <a:ext cx="520700" cy="369332"/>
          </a:xfrm>
          <a:prstGeom prst="rect">
            <a:avLst/>
          </a:prstGeom>
          <a:noFill/>
        </p:spPr>
        <p:txBody>
          <a:bodyPr wrap="square" rtlCol="0">
            <a:spAutoFit/>
          </a:bodyPr>
          <a:lstStyle/>
          <a:p>
            <a:pPr algn="ctr"/>
            <a:r>
              <a:rPr lang="en-US" b="1" dirty="0"/>
              <a:t>1</a:t>
            </a:r>
          </a:p>
        </p:txBody>
      </p:sp>
      <p:sp>
        <p:nvSpPr>
          <p:cNvPr id="21" name="TextBox 20">
            <a:extLst>
              <a:ext uri="{FF2B5EF4-FFF2-40B4-BE49-F238E27FC236}">
                <a16:creationId xmlns:a16="http://schemas.microsoft.com/office/drawing/2014/main" id="{FE17184B-5718-4260-E651-CFF078E89F86}"/>
              </a:ext>
            </a:extLst>
          </p:cNvPr>
          <p:cNvSpPr txBox="1"/>
          <p:nvPr/>
        </p:nvSpPr>
        <p:spPr>
          <a:xfrm>
            <a:off x="1733550" y="3862136"/>
            <a:ext cx="520700" cy="369332"/>
          </a:xfrm>
          <a:prstGeom prst="rect">
            <a:avLst/>
          </a:prstGeom>
          <a:noFill/>
        </p:spPr>
        <p:txBody>
          <a:bodyPr wrap="square" rtlCol="0">
            <a:spAutoFit/>
          </a:bodyPr>
          <a:lstStyle/>
          <a:p>
            <a:pPr algn="ctr"/>
            <a:r>
              <a:rPr lang="en-US" b="1" dirty="0"/>
              <a:t>4</a:t>
            </a:r>
          </a:p>
        </p:txBody>
      </p:sp>
      <p:sp>
        <p:nvSpPr>
          <p:cNvPr id="22" name="TextBox 21">
            <a:extLst>
              <a:ext uri="{FF2B5EF4-FFF2-40B4-BE49-F238E27FC236}">
                <a16:creationId xmlns:a16="http://schemas.microsoft.com/office/drawing/2014/main" id="{7D208113-D8AF-195C-64C8-B99ADDB68F06}"/>
              </a:ext>
            </a:extLst>
          </p:cNvPr>
          <p:cNvSpPr txBox="1"/>
          <p:nvPr/>
        </p:nvSpPr>
        <p:spPr>
          <a:xfrm>
            <a:off x="1802342" y="4399002"/>
            <a:ext cx="520700" cy="369332"/>
          </a:xfrm>
          <a:prstGeom prst="rect">
            <a:avLst/>
          </a:prstGeom>
          <a:noFill/>
        </p:spPr>
        <p:txBody>
          <a:bodyPr wrap="square" rtlCol="0">
            <a:spAutoFit/>
          </a:bodyPr>
          <a:lstStyle/>
          <a:p>
            <a:pPr algn="ctr"/>
            <a:r>
              <a:rPr lang="en-US" b="1" dirty="0"/>
              <a:t>5</a:t>
            </a:r>
          </a:p>
        </p:txBody>
      </p:sp>
    </p:spTree>
    <p:extLst>
      <p:ext uri="{BB962C8B-B14F-4D97-AF65-F5344CB8AC3E}">
        <p14:creationId xmlns:p14="http://schemas.microsoft.com/office/powerpoint/2010/main" val="1644112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23CFC7-EEA2-678D-27CA-7635F1987E31}"/>
            </a:ext>
          </a:extLst>
        </p:cNvPr>
        <p:cNvGrpSpPr/>
        <p:nvPr/>
      </p:nvGrpSpPr>
      <p:grpSpPr>
        <a:xfrm>
          <a:off x="0" y="0"/>
          <a:ext cx="0" cy="0"/>
          <a:chOff x="0" y="0"/>
          <a:chExt cx="0" cy="0"/>
        </a:xfrm>
      </p:grpSpPr>
      <p:pic>
        <p:nvPicPr>
          <p:cNvPr id="5" name="Picture 4" descr="A logo with green leaves&#10;&#10;AI-generated content may be incorrect.">
            <a:extLst>
              <a:ext uri="{FF2B5EF4-FFF2-40B4-BE49-F238E27FC236}">
                <a16:creationId xmlns:a16="http://schemas.microsoft.com/office/drawing/2014/main" id="{570F6BCC-7659-6B5E-0740-F2676A3A98C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02342" y="1622173"/>
            <a:ext cx="4052359" cy="4052359"/>
          </a:xfrm>
          <a:prstGeom prst="rect">
            <a:avLst/>
          </a:prstGeom>
        </p:spPr>
      </p:pic>
      <p:sp>
        <p:nvSpPr>
          <p:cNvPr id="6" name="TextBox 5">
            <a:extLst>
              <a:ext uri="{FF2B5EF4-FFF2-40B4-BE49-F238E27FC236}">
                <a16:creationId xmlns:a16="http://schemas.microsoft.com/office/drawing/2014/main" id="{5593EBDF-16DB-0BFA-D562-45581537C406}"/>
              </a:ext>
            </a:extLst>
          </p:cNvPr>
          <p:cNvSpPr txBox="1"/>
          <p:nvPr/>
        </p:nvSpPr>
        <p:spPr>
          <a:xfrm>
            <a:off x="684741" y="667204"/>
            <a:ext cx="6464300"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The story behind our logo…</a:t>
            </a:r>
          </a:p>
        </p:txBody>
      </p:sp>
      <p:sp>
        <p:nvSpPr>
          <p:cNvPr id="7" name="TextBox 6">
            <a:extLst>
              <a:ext uri="{FF2B5EF4-FFF2-40B4-BE49-F238E27FC236}">
                <a16:creationId xmlns:a16="http://schemas.microsoft.com/office/drawing/2014/main" id="{86B2546C-FE3C-F8A5-9D01-109B7569910A}"/>
              </a:ext>
            </a:extLst>
          </p:cNvPr>
          <p:cNvSpPr txBox="1"/>
          <p:nvPr/>
        </p:nvSpPr>
        <p:spPr>
          <a:xfrm>
            <a:off x="1993900" y="2695852"/>
            <a:ext cx="520700" cy="369332"/>
          </a:xfrm>
          <a:prstGeom prst="rect">
            <a:avLst/>
          </a:prstGeom>
          <a:noFill/>
        </p:spPr>
        <p:txBody>
          <a:bodyPr wrap="square" rtlCol="0">
            <a:spAutoFit/>
          </a:bodyPr>
          <a:lstStyle/>
          <a:p>
            <a:pPr algn="ctr"/>
            <a:r>
              <a:rPr lang="en-US" b="1" dirty="0"/>
              <a:t>3</a:t>
            </a:r>
          </a:p>
        </p:txBody>
      </p:sp>
      <p:sp>
        <p:nvSpPr>
          <p:cNvPr id="8" name="TextBox 7">
            <a:extLst>
              <a:ext uri="{FF2B5EF4-FFF2-40B4-BE49-F238E27FC236}">
                <a16:creationId xmlns:a16="http://schemas.microsoft.com/office/drawing/2014/main" id="{615EA568-301C-9302-8206-436DF9636213}"/>
              </a:ext>
            </a:extLst>
          </p:cNvPr>
          <p:cNvSpPr txBox="1"/>
          <p:nvPr/>
        </p:nvSpPr>
        <p:spPr>
          <a:xfrm>
            <a:off x="3111500" y="1622172"/>
            <a:ext cx="520700" cy="369332"/>
          </a:xfrm>
          <a:prstGeom prst="rect">
            <a:avLst/>
          </a:prstGeom>
          <a:noFill/>
        </p:spPr>
        <p:txBody>
          <a:bodyPr wrap="square" rtlCol="0">
            <a:spAutoFit/>
          </a:bodyPr>
          <a:lstStyle/>
          <a:p>
            <a:pPr algn="ctr"/>
            <a:r>
              <a:rPr lang="en-US" b="1" dirty="0"/>
              <a:t>2</a:t>
            </a:r>
          </a:p>
        </p:txBody>
      </p:sp>
      <p:sp>
        <p:nvSpPr>
          <p:cNvPr id="9" name="TextBox 8">
            <a:extLst>
              <a:ext uri="{FF2B5EF4-FFF2-40B4-BE49-F238E27FC236}">
                <a16:creationId xmlns:a16="http://schemas.microsoft.com/office/drawing/2014/main" id="{38FE2139-4FDF-0AB2-09B6-FD0B9F1F37EC}"/>
              </a:ext>
            </a:extLst>
          </p:cNvPr>
          <p:cNvSpPr txBox="1"/>
          <p:nvPr/>
        </p:nvSpPr>
        <p:spPr>
          <a:xfrm>
            <a:off x="2049991" y="1812703"/>
            <a:ext cx="520700" cy="369332"/>
          </a:xfrm>
          <a:prstGeom prst="rect">
            <a:avLst/>
          </a:prstGeom>
          <a:noFill/>
        </p:spPr>
        <p:txBody>
          <a:bodyPr wrap="square" rtlCol="0">
            <a:spAutoFit/>
          </a:bodyPr>
          <a:lstStyle/>
          <a:p>
            <a:pPr algn="ctr"/>
            <a:r>
              <a:rPr lang="en-US" b="1" dirty="0"/>
              <a:t>1</a:t>
            </a:r>
          </a:p>
        </p:txBody>
      </p:sp>
      <p:sp>
        <p:nvSpPr>
          <p:cNvPr id="12" name="TextBox 11">
            <a:extLst>
              <a:ext uri="{FF2B5EF4-FFF2-40B4-BE49-F238E27FC236}">
                <a16:creationId xmlns:a16="http://schemas.microsoft.com/office/drawing/2014/main" id="{61C0A293-66F2-8786-A2CD-99BA7D144781}"/>
              </a:ext>
            </a:extLst>
          </p:cNvPr>
          <p:cNvSpPr txBox="1"/>
          <p:nvPr/>
        </p:nvSpPr>
        <p:spPr>
          <a:xfrm>
            <a:off x="502678" y="5823698"/>
            <a:ext cx="520700" cy="369332"/>
          </a:xfrm>
          <a:prstGeom prst="rect">
            <a:avLst/>
          </a:prstGeom>
          <a:noFill/>
        </p:spPr>
        <p:txBody>
          <a:bodyPr wrap="square" rtlCol="0">
            <a:spAutoFit/>
          </a:bodyPr>
          <a:lstStyle/>
          <a:p>
            <a:pPr algn="ctr"/>
            <a:r>
              <a:rPr lang="en-US" b="1" dirty="0"/>
              <a:t>3</a:t>
            </a:r>
          </a:p>
        </p:txBody>
      </p:sp>
      <p:sp>
        <p:nvSpPr>
          <p:cNvPr id="13" name="TextBox 12">
            <a:extLst>
              <a:ext uri="{FF2B5EF4-FFF2-40B4-BE49-F238E27FC236}">
                <a16:creationId xmlns:a16="http://schemas.microsoft.com/office/drawing/2014/main" id="{283D2377-4119-8B05-39E9-3F7C27073915}"/>
              </a:ext>
            </a:extLst>
          </p:cNvPr>
          <p:cNvSpPr txBox="1"/>
          <p:nvPr/>
        </p:nvSpPr>
        <p:spPr>
          <a:xfrm>
            <a:off x="2254250" y="5859198"/>
            <a:ext cx="3919009" cy="3323987"/>
          </a:xfrm>
          <a:prstGeom prst="rect">
            <a:avLst/>
          </a:prstGeom>
          <a:noFill/>
        </p:spPr>
        <p:txBody>
          <a:bodyPr wrap="square" rtlCol="0">
            <a:spAutoFit/>
          </a:bodyPr>
          <a:lstStyle/>
          <a:p>
            <a:r>
              <a:rPr lang="en-US" sz="1400" dirty="0"/>
              <a:t>Inspired by the </a:t>
            </a:r>
            <a:r>
              <a:rPr lang="en-US" sz="1400" dirty="0" err="1"/>
              <a:t>Anubias</a:t>
            </a:r>
            <a:r>
              <a:rPr lang="en-US" sz="1400" dirty="0"/>
              <a:t> plant, an easy to care for aquatic plant which originates from Africa, it is hardy, resilient and highly adaptive. When lavish with love and care, it may even flower with either a purple or white flower above the water line.  </a:t>
            </a:r>
          </a:p>
          <a:p>
            <a:endParaRPr lang="en-US" sz="1400" dirty="0"/>
          </a:p>
          <a:p>
            <a:r>
              <a:rPr lang="en-US" sz="1400" dirty="0"/>
              <a:t>Within the family of the </a:t>
            </a:r>
            <a:r>
              <a:rPr lang="en-US" sz="1400" dirty="0" err="1"/>
              <a:t>anubias</a:t>
            </a:r>
            <a:r>
              <a:rPr lang="en-US" sz="1400" dirty="0"/>
              <a:t> species, there are different cultivar available across different sizes with different shades of green adorning the humble yet elegant </a:t>
            </a:r>
            <a:r>
              <a:rPr lang="en-US" sz="1400" dirty="0" err="1"/>
              <a:t>anubias</a:t>
            </a:r>
            <a:r>
              <a:rPr lang="en-US" sz="1400" dirty="0"/>
              <a:t> </a:t>
            </a:r>
            <a:r>
              <a:rPr lang="en-US" sz="1400" dirty="0" err="1"/>
              <a:t>bateri</a:t>
            </a:r>
            <a:r>
              <a:rPr lang="en-US" sz="1400" dirty="0"/>
              <a:t> family.  </a:t>
            </a:r>
          </a:p>
          <a:p>
            <a:endParaRPr lang="en-US" sz="1400" dirty="0"/>
          </a:p>
          <a:p>
            <a:r>
              <a:rPr lang="en-US" sz="1400" dirty="0"/>
              <a:t>Here in Aquatic EDEN, we seek to be resilient and adaptable in our service to our friends, journeying alongside them with elegance and humility. </a:t>
            </a:r>
          </a:p>
        </p:txBody>
      </p:sp>
      <p:pic>
        <p:nvPicPr>
          <p:cNvPr id="14" name="Picture 13">
            <a:extLst>
              <a:ext uri="{FF2B5EF4-FFF2-40B4-BE49-F238E27FC236}">
                <a16:creationId xmlns:a16="http://schemas.microsoft.com/office/drawing/2014/main" id="{42F6FA99-0700-27B9-9609-5AB55DC236D1}"/>
              </a:ext>
            </a:extLst>
          </p:cNvPr>
          <p:cNvPicPr>
            <a:picLocks noChangeAspect="1"/>
          </p:cNvPicPr>
          <p:nvPr/>
        </p:nvPicPr>
        <p:blipFill>
          <a:blip r:embed="rId3">
            <a:extLst>
              <a:ext uri="{BEBA8EAE-BF5A-486C-A8C5-ECC9F3942E4B}">
                <a14:imgProps xmlns:a14="http://schemas.microsoft.com/office/drawing/2010/main">
                  <a14:imgLayer r:embed="rId4">
                    <a14:imgEffect>
                      <a14:backgroundRemoval t="10000" b="90000" l="10000" r="90000"/>
                    </a14:imgEffect>
                  </a14:imgLayer>
                </a14:imgProps>
              </a:ext>
            </a:extLst>
          </a:blip>
          <a:stretch>
            <a:fillRect/>
          </a:stretch>
        </p:blipFill>
        <p:spPr>
          <a:xfrm>
            <a:off x="684741" y="6789253"/>
            <a:ext cx="1625600" cy="1625600"/>
          </a:xfrm>
          <a:prstGeom prst="rect">
            <a:avLst/>
          </a:prstGeom>
        </p:spPr>
      </p:pic>
      <p:pic>
        <p:nvPicPr>
          <p:cNvPr id="2" name="Picture 1">
            <a:extLst>
              <a:ext uri="{FF2B5EF4-FFF2-40B4-BE49-F238E27FC236}">
                <a16:creationId xmlns:a16="http://schemas.microsoft.com/office/drawing/2014/main" id="{DB65BE4A-8148-99E9-43DF-99B384F3ABD1}"/>
              </a:ext>
            </a:extLst>
          </p:cNvPr>
          <p:cNvPicPr>
            <a:picLocks noChangeAspect="1"/>
          </p:cNvPicPr>
          <p:nvPr/>
        </p:nvPicPr>
        <p:blipFill>
          <a:blip r:embed="rId5"/>
          <a:stretch>
            <a:fillRect/>
          </a:stretch>
        </p:blipFill>
        <p:spPr>
          <a:xfrm>
            <a:off x="851546" y="6043864"/>
            <a:ext cx="1097375" cy="749873"/>
          </a:xfrm>
          <a:prstGeom prst="rect">
            <a:avLst/>
          </a:prstGeom>
        </p:spPr>
      </p:pic>
      <p:sp>
        <p:nvSpPr>
          <p:cNvPr id="3" name="TextBox 2">
            <a:extLst>
              <a:ext uri="{FF2B5EF4-FFF2-40B4-BE49-F238E27FC236}">
                <a16:creationId xmlns:a16="http://schemas.microsoft.com/office/drawing/2014/main" id="{4AE16848-CFF9-6D0E-B3C2-50FE19743BFB}"/>
              </a:ext>
            </a:extLst>
          </p:cNvPr>
          <p:cNvSpPr txBox="1"/>
          <p:nvPr/>
        </p:nvSpPr>
        <p:spPr>
          <a:xfrm>
            <a:off x="1733550" y="3862136"/>
            <a:ext cx="520700" cy="369332"/>
          </a:xfrm>
          <a:prstGeom prst="rect">
            <a:avLst/>
          </a:prstGeom>
          <a:noFill/>
        </p:spPr>
        <p:txBody>
          <a:bodyPr wrap="square" rtlCol="0">
            <a:spAutoFit/>
          </a:bodyPr>
          <a:lstStyle/>
          <a:p>
            <a:pPr algn="ctr"/>
            <a:r>
              <a:rPr lang="en-US" b="1" dirty="0"/>
              <a:t>4</a:t>
            </a:r>
          </a:p>
        </p:txBody>
      </p:sp>
      <p:sp>
        <p:nvSpPr>
          <p:cNvPr id="4" name="TextBox 3">
            <a:extLst>
              <a:ext uri="{FF2B5EF4-FFF2-40B4-BE49-F238E27FC236}">
                <a16:creationId xmlns:a16="http://schemas.microsoft.com/office/drawing/2014/main" id="{D6E4BF5E-F6D2-4F8A-E1BB-0BF6A80A35D5}"/>
              </a:ext>
            </a:extLst>
          </p:cNvPr>
          <p:cNvSpPr txBox="1"/>
          <p:nvPr/>
        </p:nvSpPr>
        <p:spPr>
          <a:xfrm>
            <a:off x="1802342" y="4399002"/>
            <a:ext cx="520700" cy="369332"/>
          </a:xfrm>
          <a:prstGeom prst="rect">
            <a:avLst/>
          </a:prstGeom>
          <a:noFill/>
        </p:spPr>
        <p:txBody>
          <a:bodyPr wrap="square" rtlCol="0">
            <a:spAutoFit/>
          </a:bodyPr>
          <a:lstStyle/>
          <a:p>
            <a:pPr algn="ctr"/>
            <a:r>
              <a:rPr lang="en-US" b="1" dirty="0"/>
              <a:t>5</a:t>
            </a:r>
          </a:p>
        </p:txBody>
      </p:sp>
    </p:spTree>
    <p:extLst>
      <p:ext uri="{BB962C8B-B14F-4D97-AF65-F5344CB8AC3E}">
        <p14:creationId xmlns:p14="http://schemas.microsoft.com/office/powerpoint/2010/main" val="30214937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D2AA39-2759-E6DC-14F7-2105FE4964F3}"/>
            </a:ext>
          </a:extLst>
        </p:cNvPr>
        <p:cNvGrpSpPr/>
        <p:nvPr/>
      </p:nvGrpSpPr>
      <p:grpSpPr>
        <a:xfrm>
          <a:off x="0" y="0"/>
          <a:ext cx="0" cy="0"/>
          <a:chOff x="0" y="0"/>
          <a:chExt cx="0" cy="0"/>
        </a:xfrm>
      </p:grpSpPr>
      <p:pic>
        <p:nvPicPr>
          <p:cNvPr id="10" name="Picture 9">
            <a:extLst>
              <a:ext uri="{FF2B5EF4-FFF2-40B4-BE49-F238E27FC236}">
                <a16:creationId xmlns:a16="http://schemas.microsoft.com/office/drawing/2014/main" id="{E7A97C40-B4ED-6386-B476-47BD359563EA}"/>
              </a:ext>
            </a:extLst>
          </p:cNvPr>
          <p:cNvPicPr>
            <a:picLocks noChangeAspect="1"/>
          </p:cNvPicPr>
          <p:nvPr/>
        </p:nvPicPr>
        <p:blipFill>
          <a:blip r:embed="rId2"/>
          <a:stretch>
            <a:fillRect/>
          </a:stretch>
        </p:blipFill>
        <p:spPr>
          <a:xfrm>
            <a:off x="776316" y="5860006"/>
            <a:ext cx="5711767" cy="738664"/>
          </a:xfrm>
          <a:prstGeom prst="rect">
            <a:avLst/>
          </a:prstGeom>
        </p:spPr>
      </p:pic>
      <p:pic>
        <p:nvPicPr>
          <p:cNvPr id="5" name="Picture 4" descr="A logo with green leaves&#10;&#10;AI-generated content may be incorrect.">
            <a:extLst>
              <a:ext uri="{FF2B5EF4-FFF2-40B4-BE49-F238E27FC236}">
                <a16:creationId xmlns:a16="http://schemas.microsoft.com/office/drawing/2014/main" id="{AF8C83EB-B607-1212-49C8-D7FCFBD0F10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02342" y="1622173"/>
            <a:ext cx="4052359" cy="4052359"/>
          </a:xfrm>
          <a:prstGeom prst="rect">
            <a:avLst/>
          </a:prstGeom>
        </p:spPr>
      </p:pic>
      <p:sp>
        <p:nvSpPr>
          <p:cNvPr id="6" name="TextBox 5">
            <a:extLst>
              <a:ext uri="{FF2B5EF4-FFF2-40B4-BE49-F238E27FC236}">
                <a16:creationId xmlns:a16="http://schemas.microsoft.com/office/drawing/2014/main" id="{1BF76607-6342-6603-A5E4-AD8C8A5A20FB}"/>
              </a:ext>
            </a:extLst>
          </p:cNvPr>
          <p:cNvSpPr txBox="1"/>
          <p:nvPr/>
        </p:nvSpPr>
        <p:spPr>
          <a:xfrm>
            <a:off x="684741" y="667204"/>
            <a:ext cx="6464300"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The story behind our logo…</a:t>
            </a:r>
          </a:p>
        </p:txBody>
      </p:sp>
      <p:sp>
        <p:nvSpPr>
          <p:cNvPr id="7" name="TextBox 6">
            <a:extLst>
              <a:ext uri="{FF2B5EF4-FFF2-40B4-BE49-F238E27FC236}">
                <a16:creationId xmlns:a16="http://schemas.microsoft.com/office/drawing/2014/main" id="{33953D60-4D75-F1D1-5DE3-E981BFA35D08}"/>
              </a:ext>
            </a:extLst>
          </p:cNvPr>
          <p:cNvSpPr txBox="1"/>
          <p:nvPr/>
        </p:nvSpPr>
        <p:spPr>
          <a:xfrm>
            <a:off x="1993900" y="2695852"/>
            <a:ext cx="520700" cy="369332"/>
          </a:xfrm>
          <a:prstGeom prst="rect">
            <a:avLst/>
          </a:prstGeom>
          <a:noFill/>
        </p:spPr>
        <p:txBody>
          <a:bodyPr wrap="square" rtlCol="0">
            <a:spAutoFit/>
          </a:bodyPr>
          <a:lstStyle/>
          <a:p>
            <a:pPr algn="ctr"/>
            <a:r>
              <a:rPr lang="en-US" b="1" dirty="0"/>
              <a:t>3</a:t>
            </a:r>
          </a:p>
        </p:txBody>
      </p:sp>
      <p:sp>
        <p:nvSpPr>
          <p:cNvPr id="8" name="TextBox 7">
            <a:extLst>
              <a:ext uri="{FF2B5EF4-FFF2-40B4-BE49-F238E27FC236}">
                <a16:creationId xmlns:a16="http://schemas.microsoft.com/office/drawing/2014/main" id="{A2F3AADF-181E-0862-3A17-FAE1E0F11CEC}"/>
              </a:ext>
            </a:extLst>
          </p:cNvPr>
          <p:cNvSpPr txBox="1"/>
          <p:nvPr/>
        </p:nvSpPr>
        <p:spPr>
          <a:xfrm>
            <a:off x="3111500" y="1622172"/>
            <a:ext cx="520700" cy="369332"/>
          </a:xfrm>
          <a:prstGeom prst="rect">
            <a:avLst/>
          </a:prstGeom>
          <a:noFill/>
        </p:spPr>
        <p:txBody>
          <a:bodyPr wrap="square" rtlCol="0">
            <a:spAutoFit/>
          </a:bodyPr>
          <a:lstStyle/>
          <a:p>
            <a:pPr algn="ctr"/>
            <a:r>
              <a:rPr lang="en-US" b="1" dirty="0"/>
              <a:t>2</a:t>
            </a:r>
          </a:p>
        </p:txBody>
      </p:sp>
      <p:sp>
        <p:nvSpPr>
          <p:cNvPr id="9" name="TextBox 8">
            <a:extLst>
              <a:ext uri="{FF2B5EF4-FFF2-40B4-BE49-F238E27FC236}">
                <a16:creationId xmlns:a16="http://schemas.microsoft.com/office/drawing/2014/main" id="{8AF4F9E6-5660-DBE5-DE4E-FC33EE9376D6}"/>
              </a:ext>
            </a:extLst>
          </p:cNvPr>
          <p:cNvSpPr txBox="1"/>
          <p:nvPr/>
        </p:nvSpPr>
        <p:spPr>
          <a:xfrm>
            <a:off x="2049991" y="1812703"/>
            <a:ext cx="520700" cy="369332"/>
          </a:xfrm>
          <a:prstGeom prst="rect">
            <a:avLst/>
          </a:prstGeom>
          <a:noFill/>
        </p:spPr>
        <p:txBody>
          <a:bodyPr wrap="square" rtlCol="0">
            <a:spAutoFit/>
          </a:bodyPr>
          <a:lstStyle/>
          <a:p>
            <a:pPr algn="ctr"/>
            <a:r>
              <a:rPr lang="en-US" b="1" dirty="0"/>
              <a:t>1</a:t>
            </a:r>
          </a:p>
        </p:txBody>
      </p:sp>
      <p:sp>
        <p:nvSpPr>
          <p:cNvPr id="12" name="TextBox 11">
            <a:extLst>
              <a:ext uri="{FF2B5EF4-FFF2-40B4-BE49-F238E27FC236}">
                <a16:creationId xmlns:a16="http://schemas.microsoft.com/office/drawing/2014/main" id="{6C692B41-C381-CB19-9E42-16F7D873943B}"/>
              </a:ext>
            </a:extLst>
          </p:cNvPr>
          <p:cNvSpPr txBox="1"/>
          <p:nvPr/>
        </p:nvSpPr>
        <p:spPr>
          <a:xfrm>
            <a:off x="502678" y="5823698"/>
            <a:ext cx="520700" cy="369332"/>
          </a:xfrm>
          <a:prstGeom prst="rect">
            <a:avLst/>
          </a:prstGeom>
          <a:noFill/>
        </p:spPr>
        <p:txBody>
          <a:bodyPr wrap="square" rtlCol="0">
            <a:spAutoFit/>
          </a:bodyPr>
          <a:lstStyle/>
          <a:p>
            <a:pPr algn="ctr"/>
            <a:r>
              <a:rPr lang="en-US" b="1" dirty="0"/>
              <a:t>4</a:t>
            </a:r>
          </a:p>
        </p:txBody>
      </p:sp>
      <p:sp>
        <p:nvSpPr>
          <p:cNvPr id="13" name="TextBox 12">
            <a:extLst>
              <a:ext uri="{FF2B5EF4-FFF2-40B4-BE49-F238E27FC236}">
                <a16:creationId xmlns:a16="http://schemas.microsoft.com/office/drawing/2014/main" id="{BF0E4CC3-6A83-36CF-C186-AC0A51333123}"/>
              </a:ext>
            </a:extLst>
          </p:cNvPr>
          <p:cNvSpPr txBox="1"/>
          <p:nvPr/>
        </p:nvSpPr>
        <p:spPr>
          <a:xfrm>
            <a:off x="1313391" y="6944999"/>
            <a:ext cx="5030259" cy="738664"/>
          </a:xfrm>
          <a:prstGeom prst="rect">
            <a:avLst/>
          </a:prstGeom>
          <a:noFill/>
        </p:spPr>
        <p:txBody>
          <a:bodyPr wrap="square" rtlCol="0">
            <a:spAutoFit/>
          </a:bodyPr>
          <a:lstStyle/>
          <a:p>
            <a:r>
              <a:rPr lang="en-US" sz="1400" dirty="0"/>
              <a:t>The name of the company, Aquatic EDEN  was presented using the font Kenao Sans Serif in Azure.  It was chosen because of its semi cursive style, giving one the feel  of waves in motion.</a:t>
            </a:r>
          </a:p>
        </p:txBody>
      </p:sp>
      <p:sp>
        <p:nvSpPr>
          <p:cNvPr id="3" name="TextBox 2">
            <a:extLst>
              <a:ext uri="{FF2B5EF4-FFF2-40B4-BE49-F238E27FC236}">
                <a16:creationId xmlns:a16="http://schemas.microsoft.com/office/drawing/2014/main" id="{AE09A5A1-F452-FA7D-A329-F23BAD930681}"/>
              </a:ext>
            </a:extLst>
          </p:cNvPr>
          <p:cNvSpPr txBox="1"/>
          <p:nvPr/>
        </p:nvSpPr>
        <p:spPr>
          <a:xfrm>
            <a:off x="1733550" y="3862136"/>
            <a:ext cx="520700" cy="369332"/>
          </a:xfrm>
          <a:prstGeom prst="rect">
            <a:avLst/>
          </a:prstGeom>
          <a:noFill/>
        </p:spPr>
        <p:txBody>
          <a:bodyPr wrap="square" rtlCol="0">
            <a:spAutoFit/>
          </a:bodyPr>
          <a:lstStyle/>
          <a:p>
            <a:pPr algn="ctr"/>
            <a:r>
              <a:rPr lang="en-US" b="1" dirty="0"/>
              <a:t>4</a:t>
            </a:r>
          </a:p>
        </p:txBody>
      </p:sp>
      <p:sp>
        <p:nvSpPr>
          <p:cNvPr id="4" name="TextBox 3">
            <a:extLst>
              <a:ext uri="{FF2B5EF4-FFF2-40B4-BE49-F238E27FC236}">
                <a16:creationId xmlns:a16="http://schemas.microsoft.com/office/drawing/2014/main" id="{F4374823-048F-B01B-661D-700E4CEA4AC3}"/>
              </a:ext>
            </a:extLst>
          </p:cNvPr>
          <p:cNvSpPr txBox="1"/>
          <p:nvPr/>
        </p:nvSpPr>
        <p:spPr>
          <a:xfrm>
            <a:off x="1802342" y="4399002"/>
            <a:ext cx="520700" cy="369332"/>
          </a:xfrm>
          <a:prstGeom prst="rect">
            <a:avLst/>
          </a:prstGeom>
          <a:noFill/>
        </p:spPr>
        <p:txBody>
          <a:bodyPr wrap="square" rtlCol="0">
            <a:spAutoFit/>
          </a:bodyPr>
          <a:lstStyle/>
          <a:p>
            <a:pPr algn="ctr"/>
            <a:r>
              <a:rPr lang="en-US" b="1" dirty="0"/>
              <a:t>5</a:t>
            </a:r>
          </a:p>
        </p:txBody>
      </p:sp>
    </p:spTree>
    <p:extLst>
      <p:ext uri="{BB962C8B-B14F-4D97-AF65-F5344CB8AC3E}">
        <p14:creationId xmlns:p14="http://schemas.microsoft.com/office/powerpoint/2010/main" val="32910442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6E62B-A7BD-8103-43B3-B140104C4340}"/>
            </a:ext>
          </a:extLst>
        </p:cNvPr>
        <p:cNvGrpSpPr/>
        <p:nvPr/>
      </p:nvGrpSpPr>
      <p:grpSpPr>
        <a:xfrm>
          <a:off x="0" y="0"/>
          <a:ext cx="0" cy="0"/>
          <a:chOff x="0" y="0"/>
          <a:chExt cx="0" cy="0"/>
        </a:xfrm>
      </p:grpSpPr>
      <p:pic>
        <p:nvPicPr>
          <p:cNvPr id="5" name="Picture 4" descr="A logo with green leaves&#10;&#10;AI-generated content may be incorrect.">
            <a:extLst>
              <a:ext uri="{FF2B5EF4-FFF2-40B4-BE49-F238E27FC236}">
                <a16:creationId xmlns:a16="http://schemas.microsoft.com/office/drawing/2014/main" id="{2071061B-4ABC-F015-2F66-2CBF1D7490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02342" y="1622173"/>
            <a:ext cx="4052359" cy="4052359"/>
          </a:xfrm>
          <a:prstGeom prst="rect">
            <a:avLst/>
          </a:prstGeom>
        </p:spPr>
      </p:pic>
      <p:sp>
        <p:nvSpPr>
          <p:cNvPr id="6" name="TextBox 5">
            <a:extLst>
              <a:ext uri="{FF2B5EF4-FFF2-40B4-BE49-F238E27FC236}">
                <a16:creationId xmlns:a16="http://schemas.microsoft.com/office/drawing/2014/main" id="{A160D518-5A41-790B-09B3-EF64D1EB0AAA}"/>
              </a:ext>
            </a:extLst>
          </p:cNvPr>
          <p:cNvSpPr txBox="1"/>
          <p:nvPr/>
        </p:nvSpPr>
        <p:spPr>
          <a:xfrm>
            <a:off x="684741" y="667204"/>
            <a:ext cx="6464300"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The story behind our logo…</a:t>
            </a:r>
          </a:p>
        </p:txBody>
      </p:sp>
      <p:sp>
        <p:nvSpPr>
          <p:cNvPr id="7" name="TextBox 6">
            <a:extLst>
              <a:ext uri="{FF2B5EF4-FFF2-40B4-BE49-F238E27FC236}">
                <a16:creationId xmlns:a16="http://schemas.microsoft.com/office/drawing/2014/main" id="{B169F787-ABE3-5E0C-618C-C93220906FF6}"/>
              </a:ext>
            </a:extLst>
          </p:cNvPr>
          <p:cNvSpPr txBox="1"/>
          <p:nvPr/>
        </p:nvSpPr>
        <p:spPr>
          <a:xfrm>
            <a:off x="1993900" y="2695852"/>
            <a:ext cx="520700" cy="369332"/>
          </a:xfrm>
          <a:prstGeom prst="rect">
            <a:avLst/>
          </a:prstGeom>
          <a:noFill/>
        </p:spPr>
        <p:txBody>
          <a:bodyPr wrap="square" rtlCol="0">
            <a:spAutoFit/>
          </a:bodyPr>
          <a:lstStyle/>
          <a:p>
            <a:pPr algn="ctr"/>
            <a:r>
              <a:rPr lang="en-US" b="1" dirty="0"/>
              <a:t>3</a:t>
            </a:r>
          </a:p>
        </p:txBody>
      </p:sp>
      <p:sp>
        <p:nvSpPr>
          <p:cNvPr id="8" name="TextBox 7">
            <a:extLst>
              <a:ext uri="{FF2B5EF4-FFF2-40B4-BE49-F238E27FC236}">
                <a16:creationId xmlns:a16="http://schemas.microsoft.com/office/drawing/2014/main" id="{FBF71DA1-B025-2C2C-C2E7-5DA98393B67A}"/>
              </a:ext>
            </a:extLst>
          </p:cNvPr>
          <p:cNvSpPr txBox="1"/>
          <p:nvPr/>
        </p:nvSpPr>
        <p:spPr>
          <a:xfrm>
            <a:off x="3111500" y="1622172"/>
            <a:ext cx="520700" cy="369332"/>
          </a:xfrm>
          <a:prstGeom prst="rect">
            <a:avLst/>
          </a:prstGeom>
          <a:noFill/>
        </p:spPr>
        <p:txBody>
          <a:bodyPr wrap="square" rtlCol="0">
            <a:spAutoFit/>
          </a:bodyPr>
          <a:lstStyle/>
          <a:p>
            <a:pPr algn="ctr"/>
            <a:r>
              <a:rPr lang="en-US" b="1" dirty="0"/>
              <a:t>2</a:t>
            </a:r>
          </a:p>
        </p:txBody>
      </p:sp>
      <p:sp>
        <p:nvSpPr>
          <p:cNvPr id="9" name="TextBox 8">
            <a:extLst>
              <a:ext uri="{FF2B5EF4-FFF2-40B4-BE49-F238E27FC236}">
                <a16:creationId xmlns:a16="http://schemas.microsoft.com/office/drawing/2014/main" id="{601073EB-8301-B21E-D7EB-99F01F5F8AFF}"/>
              </a:ext>
            </a:extLst>
          </p:cNvPr>
          <p:cNvSpPr txBox="1"/>
          <p:nvPr/>
        </p:nvSpPr>
        <p:spPr>
          <a:xfrm>
            <a:off x="2049991" y="1812703"/>
            <a:ext cx="520700" cy="369332"/>
          </a:xfrm>
          <a:prstGeom prst="rect">
            <a:avLst/>
          </a:prstGeom>
          <a:noFill/>
        </p:spPr>
        <p:txBody>
          <a:bodyPr wrap="square" rtlCol="0">
            <a:spAutoFit/>
          </a:bodyPr>
          <a:lstStyle/>
          <a:p>
            <a:pPr algn="ctr"/>
            <a:r>
              <a:rPr lang="en-US" b="1" dirty="0"/>
              <a:t>1</a:t>
            </a:r>
          </a:p>
        </p:txBody>
      </p:sp>
      <p:sp>
        <p:nvSpPr>
          <p:cNvPr id="12" name="TextBox 11">
            <a:extLst>
              <a:ext uri="{FF2B5EF4-FFF2-40B4-BE49-F238E27FC236}">
                <a16:creationId xmlns:a16="http://schemas.microsoft.com/office/drawing/2014/main" id="{2F99A95E-75B2-E64A-5C32-6B76FF73FFC8}"/>
              </a:ext>
            </a:extLst>
          </p:cNvPr>
          <p:cNvSpPr txBox="1"/>
          <p:nvPr/>
        </p:nvSpPr>
        <p:spPr>
          <a:xfrm>
            <a:off x="1421341" y="5850605"/>
            <a:ext cx="520700" cy="369332"/>
          </a:xfrm>
          <a:prstGeom prst="rect">
            <a:avLst/>
          </a:prstGeom>
          <a:noFill/>
        </p:spPr>
        <p:txBody>
          <a:bodyPr wrap="square" rtlCol="0">
            <a:spAutoFit/>
          </a:bodyPr>
          <a:lstStyle/>
          <a:p>
            <a:pPr algn="ctr"/>
            <a:r>
              <a:rPr lang="en-US" b="1" dirty="0"/>
              <a:t>5</a:t>
            </a:r>
          </a:p>
        </p:txBody>
      </p:sp>
      <p:sp>
        <p:nvSpPr>
          <p:cNvPr id="13" name="TextBox 12">
            <a:extLst>
              <a:ext uri="{FF2B5EF4-FFF2-40B4-BE49-F238E27FC236}">
                <a16:creationId xmlns:a16="http://schemas.microsoft.com/office/drawing/2014/main" id="{B0B2C609-474A-2896-1551-4A647938C895}"/>
              </a:ext>
            </a:extLst>
          </p:cNvPr>
          <p:cNvSpPr txBox="1"/>
          <p:nvPr/>
        </p:nvSpPr>
        <p:spPr>
          <a:xfrm>
            <a:off x="464458" y="6776583"/>
            <a:ext cx="6215742" cy="2677656"/>
          </a:xfrm>
          <a:prstGeom prst="rect">
            <a:avLst/>
          </a:prstGeom>
          <a:noFill/>
        </p:spPr>
        <p:txBody>
          <a:bodyPr wrap="square" rtlCol="0">
            <a:spAutoFit/>
          </a:bodyPr>
          <a:lstStyle/>
          <a:p>
            <a:r>
              <a:rPr lang="en-US" sz="1400" dirty="0"/>
              <a:t>Inspired by Scripture from Isaiah 42, Aquatic EDEN aims to seek out and care for people amongst us who have been misplaced or misunderstood for various reasons. </a:t>
            </a:r>
          </a:p>
          <a:p>
            <a:endParaRPr lang="en-US" sz="1400" dirty="0"/>
          </a:p>
          <a:p>
            <a:r>
              <a:rPr lang="en-US" sz="1400" dirty="0"/>
              <a:t>Be it youths, young adults, the elderly or migrants, we hope to engage them using the planted aquarium and all its formats for the purpose of friendship </a:t>
            </a:r>
            <a:r>
              <a:rPr lang="en-US" sz="1400"/>
              <a:t>and wellness.</a:t>
            </a:r>
            <a:br>
              <a:rPr lang="en-US" sz="1400" dirty="0"/>
            </a:br>
            <a:br>
              <a:rPr lang="en-US" sz="1400" dirty="0"/>
            </a:br>
            <a:r>
              <a:rPr lang="en-US" sz="1400" dirty="0"/>
              <a:t>In line with our ethos of caring for those in need, we desire to be able to raise and train suitable people to be scape technicians and possibly employ them to work with us, to spread the love of God tangibly and holistically locally and in the region.</a:t>
            </a:r>
          </a:p>
        </p:txBody>
      </p:sp>
      <p:sp>
        <p:nvSpPr>
          <p:cNvPr id="3" name="TextBox 2">
            <a:extLst>
              <a:ext uri="{FF2B5EF4-FFF2-40B4-BE49-F238E27FC236}">
                <a16:creationId xmlns:a16="http://schemas.microsoft.com/office/drawing/2014/main" id="{45CA5B85-54FE-D297-E952-D894CECD4B97}"/>
              </a:ext>
            </a:extLst>
          </p:cNvPr>
          <p:cNvSpPr txBox="1"/>
          <p:nvPr/>
        </p:nvSpPr>
        <p:spPr>
          <a:xfrm>
            <a:off x="1733550" y="3862136"/>
            <a:ext cx="520700" cy="369332"/>
          </a:xfrm>
          <a:prstGeom prst="rect">
            <a:avLst/>
          </a:prstGeom>
          <a:noFill/>
        </p:spPr>
        <p:txBody>
          <a:bodyPr wrap="square" rtlCol="0">
            <a:spAutoFit/>
          </a:bodyPr>
          <a:lstStyle/>
          <a:p>
            <a:pPr algn="ctr"/>
            <a:r>
              <a:rPr lang="en-US" b="1" dirty="0"/>
              <a:t>4</a:t>
            </a:r>
          </a:p>
        </p:txBody>
      </p:sp>
      <p:sp>
        <p:nvSpPr>
          <p:cNvPr id="4" name="TextBox 3">
            <a:extLst>
              <a:ext uri="{FF2B5EF4-FFF2-40B4-BE49-F238E27FC236}">
                <a16:creationId xmlns:a16="http://schemas.microsoft.com/office/drawing/2014/main" id="{DCDB5BF3-078B-E015-9914-AF34C85879C6}"/>
              </a:ext>
            </a:extLst>
          </p:cNvPr>
          <p:cNvSpPr txBox="1"/>
          <p:nvPr/>
        </p:nvSpPr>
        <p:spPr>
          <a:xfrm>
            <a:off x="1802342" y="4399002"/>
            <a:ext cx="520700" cy="369332"/>
          </a:xfrm>
          <a:prstGeom prst="rect">
            <a:avLst/>
          </a:prstGeom>
          <a:noFill/>
        </p:spPr>
        <p:txBody>
          <a:bodyPr wrap="square" rtlCol="0">
            <a:spAutoFit/>
          </a:bodyPr>
          <a:lstStyle/>
          <a:p>
            <a:pPr algn="ctr"/>
            <a:r>
              <a:rPr lang="en-US" b="1" dirty="0"/>
              <a:t>5</a:t>
            </a:r>
          </a:p>
        </p:txBody>
      </p:sp>
      <p:pic>
        <p:nvPicPr>
          <p:cNvPr id="2" name="Picture 1">
            <a:extLst>
              <a:ext uri="{FF2B5EF4-FFF2-40B4-BE49-F238E27FC236}">
                <a16:creationId xmlns:a16="http://schemas.microsoft.com/office/drawing/2014/main" id="{4CAD61D5-C489-0640-D5DF-6D47AD72DF57}"/>
              </a:ext>
            </a:extLst>
          </p:cNvPr>
          <p:cNvPicPr>
            <a:picLocks noChangeAspect="1"/>
          </p:cNvPicPr>
          <p:nvPr/>
        </p:nvPicPr>
        <p:blipFill>
          <a:blip r:embed="rId3"/>
          <a:stretch>
            <a:fillRect/>
          </a:stretch>
        </p:blipFill>
        <p:spPr>
          <a:xfrm>
            <a:off x="1965640" y="5778715"/>
            <a:ext cx="3725759" cy="990211"/>
          </a:xfrm>
          <a:prstGeom prst="rect">
            <a:avLst/>
          </a:prstGeom>
        </p:spPr>
      </p:pic>
    </p:spTree>
    <p:extLst>
      <p:ext uri="{BB962C8B-B14F-4D97-AF65-F5344CB8AC3E}">
        <p14:creationId xmlns:p14="http://schemas.microsoft.com/office/powerpoint/2010/main" val="87080451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1812</TotalTime>
  <Words>488</Words>
  <Application>Microsoft Office PowerPoint</Application>
  <PresentationFormat>A4 Paper (210x297 mm)</PresentationFormat>
  <Paragraphs>53</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Aptos</vt:lpstr>
      <vt:lpstr>Aptos Display</vt:lpstr>
      <vt:lpstr>Arial</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Moses David</dc:creator>
  <cp:lastModifiedBy>Moses David</cp:lastModifiedBy>
  <cp:revision>2</cp:revision>
  <dcterms:created xsi:type="dcterms:W3CDTF">2025-10-01T02:58:02Z</dcterms:created>
  <dcterms:modified xsi:type="dcterms:W3CDTF">2025-10-02T09:20:09Z</dcterms:modified>
</cp:coreProperties>
</file>